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68" r:id="rId3"/>
    <p:sldId id="266" r:id="rId4"/>
    <p:sldId id="267" r:id="rId5"/>
    <p:sldId id="272" r:id="rId6"/>
    <p:sldId id="258" r:id="rId7"/>
    <p:sldId id="260" r:id="rId8"/>
    <p:sldId id="259" r:id="rId9"/>
    <p:sldId id="271" r:id="rId10"/>
    <p:sldId id="273" r:id="rId11"/>
    <p:sldId id="274" r:id="rId12"/>
    <p:sldId id="265" r:id="rId13"/>
    <p:sldId id="262" r:id="rId14"/>
    <p:sldId id="264" r:id="rId15"/>
    <p:sldId id="275" r:id="rId16"/>
    <p:sldId id="277" r:id="rId17"/>
    <p:sldId id="256" r:id="rId18"/>
    <p:sldId id="26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1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236F-C9BC-4C25-8BB0-2D842EB722EC}" type="datetimeFigureOut">
              <a:rPr lang="it-IT" smtClean="0"/>
              <a:t>17/10/2018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FBD-B4F3-4316-B991-FE0C3E68F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04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236F-C9BC-4C25-8BB0-2D842EB722EC}" type="datetimeFigureOut">
              <a:rPr lang="it-IT" smtClean="0"/>
              <a:t>17/10/2018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FBD-B4F3-4316-B991-FE0C3E68F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7160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236F-C9BC-4C25-8BB0-2D842EB722EC}" type="datetimeFigureOut">
              <a:rPr lang="it-IT" smtClean="0"/>
              <a:t>17/10/2018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FBD-B4F3-4316-B991-FE0C3E68F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545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236F-C9BC-4C25-8BB0-2D842EB722EC}" type="datetimeFigureOut">
              <a:rPr lang="it-IT" smtClean="0"/>
              <a:t>17/10/2018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FBD-B4F3-4316-B991-FE0C3E68F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161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236F-C9BC-4C25-8BB0-2D842EB722EC}" type="datetimeFigureOut">
              <a:rPr lang="it-IT" smtClean="0"/>
              <a:t>17/10/2018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FBD-B4F3-4316-B991-FE0C3E68F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521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236F-C9BC-4C25-8BB0-2D842EB722EC}" type="datetimeFigureOut">
              <a:rPr lang="it-IT" smtClean="0"/>
              <a:t>17/10/2018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FBD-B4F3-4316-B991-FE0C3E68F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88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236F-C9BC-4C25-8BB0-2D842EB722EC}" type="datetimeFigureOut">
              <a:rPr lang="it-IT" smtClean="0"/>
              <a:t>17/10/2018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FBD-B4F3-4316-B991-FE0C3E68F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22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236F-C9BC-4C25-8BB0-2D842EB722EC}" type="datetimeFigureOut">
              <a:rPr lang="it-IT" smtClean="0"/>
              <a:t>17/10/2018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FBD-B4F3-4316-B991-FE0C3E68F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700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236F-C9BC-4C25-8BB0-2D842EB722EC}" type="datetimeFigureOut">
              <a:rPr lang="it-IT" smtClean="0"/>
              <a:t>17/10/2018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FBD-B4F3-4316-B991-FE0C3E68F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37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236F-C9BC-4C25-8BB0-2D842EB722EC}" type="datetimeFigureOut">
              <a:rPr lang="it-IT" smtClean="0"/>
              <a:t>17/10/2018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FBD-B4F3-4316-B991-FE0C3E68F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6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236F-C9BC-4C25-8BB0-2D842EB722EC}" type="datetimeFigureOut">
              <a:rPr lang="it-IT" smtClean="0"/>
              <a:t>17/10/2018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FBD-B4F3-4316-B991-FE0C3E68F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816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1236F-C9BC-4C25-8BB0-2D842EB722EC}" type="datetimeFigureOut">
              <a:rPr lang="it-IT" smtClean="0"/>
              <a:t>17/10/2018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7CFBD-B4F3-4316-B991-FE0C3E68F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787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feresilience.eu/" TargetMode="External"/><Relationship Id="rId7" Type="http://schemas.openxmlformats.org/officeDocument/2006/relationships/hyperlink" Target="https://www.youtube.com/channel/UCJuyVJ3Bz1lHPFl1ioxSUNQ?view_as=subscribe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nkedin.com/company/life-resilience/" TargetMode="External"/><Relationship Id="rId5" Type="http://schemas.openxmlformats.org/officeDocument/2006/relationships/hyperlink" Target="https://www.facebook.com/LifeResilience/" TargetMode="External"/><Relationship Id="rId4" Type="http://schemas.openxmlformats.org/officeDocument/2006/relationships/hyperlink" Target="https://twitter.com/life_resilience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11" Type="http://schemas.openxmlformats.org/officeDocument/2006/relationships/image" Target="../media/image22.emf"/><Relationship Id="rId5" Type="http://schemas.openxmlformats.org/officeDocument/2006/relationships/image" Target="../media/image15.emf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1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595" y="339730"/>
            <a:ext cx="3533775" cy="3533775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4210735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 stato dell’arte sulla </a:t>
            </a:r>
            <a:r>
              <a:rPr lang="it-IT" sz="20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Xylella</a:t>
            </a:r>
            <a:r>
              <a:rPr lang="it-IT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il progetto europeo LIFE RESILIENCE e la ricaduta per gli olivicoltori italiani</a:t>
            </a:r>
            <a:endParaRPr lang="it-IT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571" y="0"/>
            <a:ext cx="1971429" cy="85714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0" y="123878"/>
            <a:ext cx="4286250" cy="4953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229225" y="5362575"/>
            <a:ext cx="1756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Claudio Cantini</a:t>
            </a:r>
            <a:endParaRPr lang="it-IT" sz="2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9648825" y="6457950"/>
            <a:ext cx="2400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Ragusa</a:t>
            </a:r>
            <a:r>
              <a:rPr lang="it-IT" sz="1600" dirty="0" smtClean="0"/>
              <a:t> 11 settembre 2018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37255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354227"/>
            <a:ext cx="10515600" cy="1325563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Prevenzione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95300" y="1531469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Pianta</a:t>
            </a:r>
          </a:p>
          <a:p>
            <a:r>
              <a:rPr lang="it-IT" sz="2800" dirty="0" smtClean="0"/>
              <a:t>Suolo</a:t>
            </a:r>
          </a:p>
          <a:p>
            <a:r>
              <a:rPr lang="it-IT" sz="2800" dirty="0" smtClean="0"/>
              <a:t>Ambiente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243" y="136656"/>
            <a:ext cx="5431425" cy="308626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725" y="4607590"/>
            <a:ext cx="2962275" cy="225041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8532098" y="6488668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Cisto </a:t>
            </a:r>
            <a:endParaRPr lang="it-IT" b="1" i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57175" y="3848288"/>
            <a:ext cx="7572375" cy="101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97% 	intendono denunciare la presenza di infezione</a:t>
            </a:r>
          </a:p>
          <a:p>
            <a:r>
              <a:rPr lang="it-IT" sz="2000" dirty="0" smtClean="0"/>
              <a:t>84%		sono propensi ad applicare tecniche per rallentare infezione</a:t>
            </a:r>
          </a:p>
          <a:p>
            <a:r>
              <a:rPr lang="it-IT" sz="2000" dirty="0" smtClean="0"/>
              <a:t>26%		intendono fare trattamenti contro i vettori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255469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354227"/>
            <a:ext cx="10515600" cy="1325563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Eradicazione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39" y="1774867"/>
            <a:ext cx="12010161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96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14357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795623" y="4511615"/>
            <a:ext cx="4537494" cy="2346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5623" y="5684807"/>
            <a:ext cx="8375627" cy="103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044266" cy="430685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0533" y="0"/>
            <a:ext cx="4961467" cy="633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7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259" y="0"/>
            <a:ext cx="112619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1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354227"/>
            <a:ext cx="10515600" cy="1325563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Controllo della malattia nelle piante infette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95300" y="2276475"/>
            <a:ext cx="805374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/>
              <a:t>Elicitori</a:t>
            </a:r>
            <a:r>
              <a:rPr lang="it-IT" sz="2000" dirty="0" smtClean="0"/>
              <a:t> (</a:t>
            </a:r>
            <a:r>
              <a:rPr lang="it-IT" sz="2000" dirty="0" err="1" smtClean="0"/>
              <a:t>acetil</a:t>
            </a:r>
            <a:r>
              <a:rPr lang="it-IT" sz="2000" dirty="0" smtClean="0"/>
              <a:t> cisteina azotata, </a:t>
            </a:r>
            <a:r>
              <a:rPr lang="it-IT" sz="2000" dirty="0" err="1" smtClean="0"/>
              <a:t>fosetil</a:t>
            </a:r>
            <a:r>
              <a:rPr lang="it-IT" sz="2000" dirty="0" smtClean="0"/>
              <a:t> alluminio, </a:t>
            </a:r>
            <a:r>
              <a:rPr lang="it-IT" sz="2000" dirty="0" err="1" smtClean="0"/>
              <a:t>Saccaromyces</a:t>
            </a:r>
            <a:r>
              <a:rPr lang="it-IT" sz="2000" dirty="0" smtClean="0"/>
              <a:t> </a:t>
            </a:r>
            <a:r>
              <a:rPr lang="it-IT" sz="2000" dirty="0" err="1" smtClean="0"/>
              <a:t>cerevisiae</a:t>
            </a:r>
            <a:r>
              <a:rPr lang="it-IT" sz="2000" dirty="0" smtClean="0"/>
              <a:t>)</a:t>
            </a:r>
          </a:p>
          <a:p>
            <a:endParaRPr lang="it-IT" sz="2000" dirty="0"/>
          </a:p>
          <a:p>
            <a:r>
              <a:rPr lang="it-IT" sz="2400" b="1" dirty="0" smtClean="0"/>
              <a:t>Peptidi antimicrobici</a:t>
            </a:r>
          </a:p>
          <a:p>
            <a:endParaRPr lang="it-IT" sz="2000" dirty="0"/>
          </a:p>
          <a:p>
            <a:r>
              <a:rPr lang="it-IT" sz="2400" b="1" dirty="0" err="1" smtClean="0"/>
              <a:t>Dentamet</a:t>
            </a:r>
            <a:r>
              <a:rPr lang="it-IT" sz="2000" dirty="0" smtClean="0"/>
              <a:t> (citrato di rame e zinco) </a:t>
            </a:r>
            <a:endParaRPr lang="it-IT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71500" y="6019800"/>
            <a:ext cx="3171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Varietà resistenti</a:t>
            </a:r>
            <a:r>
              <a:rPr lang="it-IT" dirty="0" smtClean="0"/>
              <a:t>: Leccino SF 17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4525" y="1665838"/>
            <a:ext cx="2657475" cy="519216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05595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342" y="1084557"/>
            <a:ext cx="1725318" cy="172531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" y="447675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BUONE PRATICHE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71199" y="4743438"/>
            <a:ext cx="103749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70C0"/>
                </a:solidFill>
                <a:latin typeface="+mj-lt"/>
              </a:rPr>
              <a:t>Interventi sulla pianta per mantenere un buon stato vegetativo 			</a:t>
            </a:r>
          </a:p>
          <a:p>
            <a:r>
              <a:rPr lang="it-IT" sz="2800" b="1" dirty="0" smtClean="0">
                <a:solidFill>
                  <a:srgbClr val="0070C0"/>
                </a:solidFill>
                <a:latin typeface="+mj-lt"/>
              </a:rPr>
              <a:t>Controllo delle popolazioni degli insetti</a:t>
            </a:r>
          </a:p>
          <a:p>
            <a:r>
              <a:rPr lang="it-IT" sz="2800" b="1" dirty="0" smtClean="0">
                <a:solidFill>
                  <a:srgbClr val="0070C0"/>
                </a:solidFill>
                <a:latin typeface="+mj-lt"/>
              </a:rPr>
              <a:t>Voli con drone e foto alta definizione</a:t>
            </a:r>
          </a:p>
          <a:p>
            <a:r>
              <a:rPr lang="it-IT" sz="2800" b="1" dirty="0" smtClean="0">
                <a:solidFill>
                  <a:srgbClr val="0070C0"/>
                </a:solidFill>
                <a:latin typeface="+mj-lt"/>
              </a:rPr>
              <a:t>Verifiche </a:t>
            </a:r>
            <a:endParaRPr lang="it-IT" sz="28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7075" y="2930416"/>
            <a:ext cx="6435205" cy="140345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274" y="2654191"/>
            <a:ext cx="5122376" cy="182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21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595" y="339730"/>
            <a:ext cx="3533775" cy="3533775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93298" y="3985403"/>
            <a:ext cx="1200796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 smtClean="0"/>
              <a:t>Internet: </a:t>
            </a:r>
            <a:r>
              <a:rPr lang="es-ES" sz="2200" dirty="0"/>
              <a:t>		</a:t>
            </a:r>
            <a:r>
              <a:rPr lang="es-ES" sz="2200" dirty="0" smtClean="0">
                <a:hlinkClick r:id="rId3"/>
              </a:rPr>
              <a:t>www.liferesilience.eu</a:t>
            </a:r>
            <a:r>
              <a:rPr lang="es-ES" sz="2200" dirty="0"/>
              <a:t/>
            </a:r>
            <a:br>
              <a:rPr lang="es-ES" sz="2200" dirty="0"/>
            </a:br>
            <a:r>
              <a:rPr lang="es-ES" sz="2200" dirty="0" smtClean="0"/>
              <a:t>Twitter</a:t>
            </a:r>
            <a:r>
              <a:rPr lang="es-ES" sz="2200" dirty="0"/>
              <a:t>: </a:t>
            </a:r>
            <a:r>
              <a:rPr lang="es-ES" sz="2200" dirty="0" smtClean="0"/>
              <a:t>		</a:t>
            </a:r>
            <a:r>
              <a:rPr lang="es-ES" sz="2200" dirty="0" smtClean="0">
                <a:hlinkClick r:id="rId4"/>
              </a:rPr>
              <a:t>https</a:t>
            </a:r>
            <a:r>
              <a:rPr lang="es-ES" sz="2200" dirty="0">
                <a:hlinkClick r:id="rId4"/>
              </a:rPr>
              <a:t>://twitter.com/life_resilience</a:t>
            </a:r>
            <a:r>
              <a:rPr lang="es-ES" sz="2200" dirty="0"/>
              <a:t/>
            </a:r>
            <a:br>
              <a:rPr lang="es-ES" sz="2200" dirty="0"/>
            </a:br>
            <a:r>
              <a:rPr lang="es-ES" sz="2200" dirty="0"/>
              <a:t>Facebook: </a:t>
            </a:r>
            <a:r>
              <a:rPr lang="es-ES" sz="2200" dirty="0" smtClean="0"/>
              <a:t>		</a:t>
            </a:r>
            <a:r>
              <a:rPr lang="es-ES" sz="2200" dirty="0" smtClean="0">
                <a:hlinkClick r:id="rId5"/>
              </a:rPr>
              <a:t>https</a:t>
            </a:r>
            <a:r>
              <a:rPr lang="es-ES" sz="2200" dirty="0">
                <a:hlinkClick r:id="rId5"/>
              </a:rPr>
              <a:t>://www.facebook.com/LifeResilience/</a:t>
            </a:r>
            <a:r>
              <a:rPr lang="es-ES" sz="2200" dirty="0"/>
              <a:t/>
            </a:r>
            <a:br>
              <a:rPr lang="es-ES" sz="2200" dirty="0"/>
            </a:br>
            <a:r>
              <a:rPr lang="es-ES" sz="2200" dirty="0" smtClean="0"/>
              <a:t>LinkedIn: 		</a:t>
            </a:r>
            <a:r>
              <a:rPr lang="es-ES" sz="2200" dirty="0" smtClean="0">
                <a:hlinkClick r:id="rId6"/>
              </a:rPr>
              <a:t>https</a:t>
            </a:r>
            <a:r>
              <a:rPr lang="es-ES" sz="2200" dirty="0">
                <a:hlinkClick r:id="rId6"/>
              </a:rPr>
              <a:t>://www.linkedin.com/company/life-resilience/</a:t>
            </a:r>
            <a:r>
              <a:rPr lang="es-ES" sz="2200" dirty="0"/>
              <a:t/>
            </a:r>
            <a:br>
              <a:rPr lang="es-ES" sz="2200" dirty="0"/>
            </a:br>
            <a:r>
              <a:rPr lang="es-ES" sz="2200" dirty="0"/>
              <a:t>You </a:t>
            </a:r>
            <a:r>
              <a:rPr lang="es-ES" sz="2200" dirty="0" smtClean="0"/>
              <a:t>Tube: 		</a:t>
            </a:r>
            <a:r>
              <a:rPr lang="es-ES" sz="2200" dirty="0" smtClean="0">
                <a:hlinkClick r:id="rId7"/>
              </a:rPr>
              <a:t>https</a:t>
            </a:r>
            <a:r>
              <a:rPr lang="es-ES" sz="2200" dirty="0">
                <a:hlinkClick r:id="rId7"/>
              </a:rPr>
              <a:t>://www.youtube.com/channel/UCJuyVJ3Bz1lHPFl1ioxSUNQ?view_as=subscriber</a:t>
            </a:r>
            <a:r>
              <a:rPr lang="es-ES" sz="2200" dirty="0"/>
              <a:t/>
            </a:r>
            <a:br>
              <a:rPr lang="es-ES" sz="2200" dirty="0"/>
            </a:b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6097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471"/>
          <a:stretch/>
        </p:blipFill>
        <p:spPr>
          <a:xfrm>
            <a:off x="4866912" y="2668165"/>
            <a:ext cx="2479737" cy="126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7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0" y="0"/>
            <a:ext cx="6696467" cy="6702085"/>
            <a:chOff x="3412732" y="155915"/>
            <a:chExt cx="6696467" cy="6702085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77962" y="155915"/>
              <a:ext cx="6031237" cy="6702085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12732" y="155915"/>
              <a:ext cx="762453" cy="6503677"/>
            </a:xfrm>
            <a:prstGeom prst="rect">
              <a:avLst/>
            </a:prstGeom>
          </p:spPr>
        </p:pic>
      </p:grp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1774" y="0"/>
            <a:ext cx="5610225" cy="666955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6467" y="5428655"/>
            <a:ext cx="1304533" cy="62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6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8828" cy="621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6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481" y="3419476"/>
            <a:ext cx="19037" cy="1904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66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81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4943475" cy="685871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856" b="6069"/>
          <a:stretch/>
        </p:blipFill>
        <p:spPr>
          <a:xfrm>
            <a:off x="5783699" y="717"/>
            <a:ext cx="64083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57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553" y="120770"/>
            <a:ext cx="10403458" cy="608691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1828" y="5131874"/>
            <a:ext cx="1729107" cy="172612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095553" y="2122098"/>
            <a:ext cx="10403458" cy="690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arrotondato 2"/>
          <p:cNvSpPr/>
          <p:nvPr/>
        </p:nvSpPr>
        <p:spPr>
          <a:xfrm>
            <a:off x="983411" y="2812211"/>
            <a:ext cx="10515600" cy="76775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293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/>
          <p:cNvGrpSpPr/>
          <p:nvPr/>
        </p:nvGrpSpPr>
        <p:grpSpPr>
          <a:xfrm>
            <a:off x="0" y="0"/>
            <a:ext cx="9423125" cy="6858000"/>
            <a:chOff x="1431779" y="0"/>
            <a:chExt cx="9423125" cy="6858000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31779" y="0"/>
              <a:ext cx="9423125" cy="6858000"/>
            </a:xfrm>
            <a:prstGeom prst="rect">
              <a:avLst/>
            </a:prstGeom>
          </p:spPr>
        </p:pic>
        <p:graphicFrame>
          <p:nvGraphicFramePr>
            <p:cNvPr id="7" name="Oggetto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6229455"/>
                </p:ext>
              </p:extLst>
            </p:nvPr>
          </p:nvGraphicFramePr>
          <p:xfrm>
            <a:off x="3562710" y="5124917"/>
            <a:ext cx="3391858" cy="5105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3" name="Acrobat Document" r:id="rId4" imgW="4619387" imgH="695162" progId="AcroExch.Document.11">
                    <p:embed/>
                  </p:oleObj>
                </mc:Choice>
                <mc:Fallback>
                  <p:oleObj name="Acrobat Document" r:id="rId4" imgW="4619387" imgH="695162" progId="AcroExch.Document.11">
                    <p:embed/>
                    <p:pic>
                      <p:nvPicPr>
                        <p:cNvPr id="7" name="Oggetto 6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562710" y="5124917"/>
                          <a:ext cx="3391858" cy="51052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9458" y="4930840"/>
              <a:ext cx="1413237" cy="597713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0731" y="3603621"/>
              <a:ext cx="1112807" cy="597480"/>
            </a:xfrm>
            <a:prstGeom prst="rect">
              <a:avLst/>
            </a:prstGeom>
          </p:spPr>
        </p:pic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1793" y="2123011"/>
              <a:ext cx="4743099" cy="1390008"/>
            </a:xfrm>
            <a:prstGeom prst="rect">
              <a:avLst/>
            </a:prstGeom>
          </p:spPr>
        </p:pic>
        <p:sp>
          <p:nvSpPr>
            <p:cNvPr id="4" name="Rettangolo 3"/>
            <p:cNvSpPr/>
            <p:nvPr/>
          </p:nvSpPr>
          <p:spPr>
            <a:xfrm>
              <a:off x="4813538" y="3863868"/>
              <a:ext cx="3778992" cy="10669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0132" y="3382136"/>
              <a:ext cx="3731075" cy="1054699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3718" y="4507271"/>
              <a:ext cx="1998844" cy="476308"/>
            </a:xfrm>
            <a:prstGeom prst="rect">
              <a:avLst/>
            </a:prstGeom>
          </p:spPr>
        </p:pic>
      </p:grpSp>
      <p:pic>
        <p:nvPicPr>
          <p:cNvPr id="12" name="Immagine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14" y="4310078"/>
            <a:ext cx="3932855" cy="82704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257" y="5137124"/>
            <a:ext cx="2381080" cy="170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8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6682" y="5132682"/>
            <a:ext cx="1725318" cy="172531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66675" y="447675"/>
            <a:ext cx="12125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METTERE A PUNTO UN MODELLO REPLICABILE DI ’’BUONE PRATICHE’’ E DI STRATEGIE DI PREVENZIONE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771775" y="1866849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+mj-lt"/>
              </a:rPr>
              <a:t>Conoscenza			</a:t>
            </a:r>
          </a:p>
          <a:p>
            <a:r>
              <a:rPr lang="it-IT" sz="2800" b="1" dirty="0" smtClean="0">
                <a:latin typeface="+mj-lt"/>
              </a:rPr>
              <a:t>Prevenzione</a:t>
            </a:r>
          </a:p>
          <a:p>
            <a:r>
              <a:rPr lang="it-IT" sz="2800" b="1" dirty="0" smtClean="0">
                <a:latin typeface="+mj-lt"/>
              </a:rPr>
              <a:t>Eradicazione</a:t>
            </a:r>
          </a:p>
          <a:p>
            <a:endParaRPr lang="it-IT" sz="2800" b="1" dirty="0" smtClean="0">
              <a:latin typeface="+mj-lt"/>
            </a:endParaRPr>
          </a:p>
          <a:p>
            <a:r>
              <a:rPr lang="it-IT" sz="2800" b="1" dirty="0" smtClean="0">
                <a:latin typeface="+mj-lt"/>
              </a:rPr>
              <a:t>Controllo della malattia nelle piante infette (?)</a:t>
            </a:r>
            <a:endParaRPr lang="it-IT" sz="2800" b="1" dirty="0">
              <a:latin typeface="+mj-lt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618" y="1226696"/>
            <a:ext cx="1908213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98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354227"/>
            <a:ext cx="10515600" cy="1325563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Conoscenza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95300" y="1531469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Genetica</a:t>
            </a:r>
          </a:p>
          <a:p>
            <a:r>
              <a:rPr lang="it-IT" sz="2800" dirty="0" smtClean="0"/>
              <a:t>Genomica</a:t>
            </a:r>
          </a:p>
          <a:p>
            <a:r>
              <a:rPr lang="it-IT" sz="2800" dirty="0" smtClean="0"/>
              <a:t>Biologia della </a:t>
            </a:r>
            <a:r>
              <a:rPr lang="it-IT" sz="2800" dirty="0" err="1" smtClean="0"/>
              <a:t>Xylella</a:t>
            </a:r>
            <a:r>
              <a:rPr lang="it-IT" sz="2800" dirty="0" smtClean="0"/>
              <a:t> (interazione con l’ospite)</a:t>
            </a:r>
          </a:p>
          <a:p>
            <a:r>
              <a:rPr lang="it-IT" sz="2800" dirty="0" smtClean="0"/>
              <a:t>Insetti vettori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767" y="233280"/>
            <a:ext cx="2139333" cy="18584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685" y="0"/>
            <a:ext cx="3932757" cy="211718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818" y="3697485"/>
            <a:ext cx="5431425" cy="308626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0" y="0"/>
            <a:ext cx="2457450" cy="245745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1196" y="2313154"/>
            <a:ext cx="2450804" cy="209582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1196" y="4408981"/>
            <a:ext cx="2450804" cy="2450804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8694813" y="2053468"/>
            <a:ext cx="1027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oleandro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726267" y="4068718"/>
            <a:ext cx="96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polygala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8726266" y="6488668"/>
            <a:ext cx="108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lavandula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49557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3642</TotalTime>
  <Words>112</Words>
  <Application>Microsoft Office PowerPoint</Application>
  <PresentationFormat>Widescreen</PresentationFormat>
  <Paragraphs>39</Paragraphs>
  <Slides>18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Tema di Office</vt:lpstr>
      <vt:lpstr>Acrobat Document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Conoscenza</vt:lpstr>
      <vt:lpstr>Prevenzione</vt:lpstr>
      <vt:lpstr>Eradicazione</vt:lpstr>
      <vt:lpstr>Presentazione standard di PowerPoint</vt:lpstr>
      <vt:lpstr>Presentazione standard di PowerPoint</vt:lpstr>
      <vt:lpstr>Presentazione standard di PowerPoint</vt:lpstr>
      <vt:lpstr>Controllo della malattia nelle piante infette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Claudio Cantini</dc:creator>
  <cp:lastModifiedBy>Claudio Cantini</cp:lastModifiedBy>
  <cp:revision>39</cp:revision>
  <dcterms:created xsi:type="dcterms:W3CDTF">2018-06-05T16:19:35Z</dcterms:created>
  <dcterms:modified xsi:type="dcterms:W3CDTF">2018-10-17T07:59:13Z</dcterms:modified>
</cp:coreProperties>
</file>